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7023100" cy="93091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09BD"/>
    <a:srgbClr val="D61AB2"/>
    <a:srgbClr val="FFCC00"/>
    <a:srgbClr val="468386"/>
    <a:srgbClr val="358E97"/>
    <a:srgbClr val="148386"/>
    <a:srgbClr val="ADB848"/>
    <a:srgbClr val="808000"/>
    <a:srgbClr val="BECD33"/>
    <a:srgbClr val="E3E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4545" autoAdjust="0"/>
    <p:restoredTop sz="86327" autoAdjust="0"/>
  </p:normalViewPr>
  <p:slideViewPr>
    <p:cSldViewPr snapToGrid="0" snapToObjects="1">
      <p:cViewPr varScale="1">
        <p:scale>
          <a:sx n="62" d="100"/>
          <a:sy n="62" d="100"/>
        </p:scale>
        <p:origin x="3984" y="78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288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43979" cy="465773"/>
          </a:xfrm>
          <a:prstGeom prst="rect">
            <a:avLst/>
          </a:prstGeom>
        </p:spPr>
        <p:txBody>
          <a:bodyPr vert="horz" lIns="91564" tIns="45782" rIns="91564" bIns="457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532" y="0"/>
            <a:ext cx="3043979" cy="465773"/>
          </a:xfrm>
          <a:prstGeom prst="rect">
            <a:avLst/>
          </a:prstGeom>
        </p:spPr>
        <p:txBody>
          <a:bodyPr vert="horz" lIns="91564" tIns="45782" rIns="91564" bIns="45782" rtlCol="0"/>
          <a:lstStyle>
            <a:lvl1pPr algn="r">
              <a:defRPr sz="1200"/>
            </a:lvl1pPr>
          </a:lstStyle>
          <a:p>
            <a:fld id="{3F8DEBDD-CA4F-4301-BFE3-F6C6166ED8D0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63763" y="698500"/>
            <a:ext cx="26971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4" tIns="45782" rIns="91564" bIns="457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947" y="4422460"/>
            <a:ext cx="5617208" cy="4188778"/>
          </a:xfrm>
          <a:prstGeom prst="rect">
            <a:avLst/>
          </a:prstGeom>
        </p:spPr>
        <p:txBody>
          <a:bodyPr vert="horz" lIns="91564" tIns="45782" rIns="91564" bIns="4578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41738"/>
            <a:ext cx="3043979" cy="465773"/>
          </a:xfrm>
          <a:prstGeom prst="rect">
            <a:avLst/>
          </a:prstGeom>
        </p:spPr>
        <p:txBody>
          <a:bodyPr vert="horz" lIns="91564" tIns="45782" rIns="91564" bIns="457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532" y="8841738"/>
            <a:ext cx="3043979" cy="465773"/>
          </a:xfrm>
          <a:prstGeom prst="rect">
            <a:avLst/>
          </a:prstGeom>
        </p:spPr>
        <p:txBody>
          <a:bodyPr vert="horz" lIns="91564" tIns="45782" rIns="91564" bIns="45782" rtlCol="0" anchor="b"/>
          <a:lstStyle>
            <a:lvl1pPr algn="r">
              <a:defRPr sz="1200"/>
            </a:lvl1pPr>
          </a:lstStyle>
          <a:p>
            <a:fld id="{626C5D4F-6364-4D7B-993C-D880B0309E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7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C5D4F-6364-4D7B-993C-D880B0309E1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0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C0ADB-115E-1242-8219-C302ED7B16DA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74110-F60E-F740-A5DC-A5F0492F10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250970"/>
              </p:ext>
            </p:extLst>
          </p:nvPr>
        </p:nvGraphicFramePr>
        <p:xfrm>
          <a:off x="208675" y="1184883"/>
          <a:ext cx="4714881" cy="2938035"/>
        </p:xfrm>
        <a:graphic>
          <a:graphicData uri="http://schemas.openxmlformats.org/drawingml/2006/table">
            <a:tbl>
              <a:tblPr/>
              <a:tblGrid>
                <a:gridCol w="409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67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7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4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Day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Date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Opponent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Time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Day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Date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Opponent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Time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Thu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10/2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Boston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11/26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Winnipeg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10/4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Columbus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11/28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Toronto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10/8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Boston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12/7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Columbus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10/14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Tampa Bay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Thu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12/11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Carolina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10/17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Minnesota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Thu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12/18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Toronto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10/19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Vancouver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12:30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09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12/20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09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Detroit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09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12:30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09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10/21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Seattle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12/23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NY Rangers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10/25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Ottawa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12/31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NY Rangers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12:30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Fri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10/31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NY Islanders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1/3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Chicago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11/5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St. Louis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1/5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Anaheim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53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11/15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New Jersey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1/7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Dallas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11/17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Los Angeles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1/13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Montreal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11/19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Edmonton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Thu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1/15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San Jose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11/22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Tampa Bay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1/17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Florida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11/24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Columbus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1/31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Carolina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770224" y="420740"/>
            <a:ext cx="4133849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1800" b="1" u="sng" dirty="0">
                <a:solidFill>
                  <a:schemeClr val="bg1"/>
                </a:solidFill>
              </a:rPr>
              <a:t>2025-26 Capitals Military Ticket Pricing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858582"/>
              </p:ext>
            </p:extLst>
          </p:nvPr>
        </p:nvGraphicFramePr>
        <p:xfrm>
          <a:off x="235554" y="4469509"/>
          <a:ext cx="2847345" cy="3251775"/>
        </p:xfrm>
        <a:graphic>
          <a:graphicData uri="http://schemas.openxmlformats.org/drawingml/2006/table">
            <a:tbl>
              <a:tblPr/>
              <a:tblGrid>
                <a:gridCol w="2847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Seat Locations</a:t>
                      </a: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Center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Preferred Center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Center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Preferred Attack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Center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Preferred Defend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Lower Preferred Attack </a:t>
                      </a: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Lower Preferred Defend</a:t>
                      </a: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Club Level Center 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(200 Level)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A1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Club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Level Attack (200 Level)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Club Level Defend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(200 Level)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73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Mezzanine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Center – Front – Rows A – H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Mezzanine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Center – Back – Rows N – Q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Mezzanine</a:t>
                      </a:r>
                      <a:r>
                        <a:rPr lang="en-US" sz="900" b="1" i="0" u="none" strike="noStrike" baseline="0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End Attack – Front – Rows A – H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Mezzanine End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Attack – Back – Rows N – Q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Mezzanine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End Defend – Front – Rows A – H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Mezzanine</a:t>
                      </a:r>
                      <a:r>
                        <a:rPr lang="en-US" sz="900" b="1" i="0" u="none" strike="noStrike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End Defend – Back – Rows N – Q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50" marR="8550" marT="855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7F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63855"/>
              </p:ext>
            </p:extLst>
          </p:nvPr>
        </p:nvGraphicFramePr>
        <p:xfrm>
          <a:off x="3082899" y="4472904"/>
          <a:ext cx="2441146" cy="3251775"/>
        </p:xfrm>
        <a:graphic>
          <a:graphicData uri="http://schemas.openxmlformats.org/drawingml/2006/table">
            <a:tbl>
              <a:tblPr/>
              <a:tblGrid>
                <a:gridCol w="415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925">
                  <a:extLst>
                    <a:ext uri="{9D8B030D-6E8A-4147-A177-3AD203B41FA5}">
                      <a16:colId xmlns:a16="http://schemas.microsoft.com/office/drawing/2014/main" val="4260231637"/>
                    </a:ext>
                  </a:extLst>
                </a:gridCol>
                <a:gridCol w="402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2324">
                  <a:extLst>
                    <a:ext uri="{9D8B030D-6E8A-4147-A177-3AD203B41FA5}">
                      <a16:colId xmlns:a16="http://schemas.microsoft.com/office/drawing/2014/main" val="2091983585"/>
                    </a:ext>
                  </a:extLst>
                </a:gridCol>
                <a:gridCol w="4023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785">
                <a:tc>
                  <a:txBody>
                    <a:bodyPr/>
                    <a:lstStyle/>
                    <a:p>
                      <a:pPr algn="ctr" rtl="0" fontAlgn="b"/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$454.50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$392.75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$323.50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$253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$219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$219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$390.50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$354.25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$280.50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$253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$219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$208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$362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$321.25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$252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$235.50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$186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$175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$273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$247.50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$209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$207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$170.50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$164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$300.50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$259.75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$200.25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$191.50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$164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$153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$416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$357.50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$284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$255.25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$214.50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$197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$313.50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$296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$234.50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$215.75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$175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$164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$312.50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$273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$230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$197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$164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$154.50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$203.50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$169.50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$131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$123.25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$104.50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$93.50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$181.50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$154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$125.50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$93.50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$104.50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$93.50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$169.50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$137.50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$104.50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$93.50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$76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$65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$146.50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$116.75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$90.25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$93.50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$76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$65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$154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$124.50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$98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$93.50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$76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$65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67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$145.25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$116.75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$87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$93.50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$76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$65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14310" y="9271237"/>
            <a:ext cx="7343780" cy="7386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cs typeface="Arial" pitchFamily="34" charset="0"/>
              </a:rPr>
              <a:t>Orders must be placed at least 5 business days in advanced.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cs typeface="Arial" pitchFamily="34" charset="0"/>
              </a:rPr>
              <a:t>For more information, please call the Community Rec Office: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cs typeface="Arial" pitchFamily="34" charset="0"/>
              </a:rPr>
              <a:t>410-293-9200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559066"/>
              </p:ext>
            </p:extLst>
          </p:nvPr>
        </p:nvGraphicFramePr>
        <p:xfrm>
          <a:off x="5129452" y="1184883"/>
          <a:ext cx="2428638" cy="2569739"/>
        </p:xfrm>
        <a:graphic>
          <a:graphicData uri="http://schemas.openxmlformats.org/drawingml/2006/table">
            <a:tbl>
              <a:tblPr/>
              <a:tblGrid>
                <a:gridCol w="485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8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2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4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Day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Date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Opponent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Time</a:t>
                      </a:r>
                    </a:p>
                  </a:txBody>
                  <a:tcPr marL="6580" marR="6580" marT="65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2/2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NY Islanders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Thu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2/5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Nashville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2/25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Philadelphia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Fri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2/27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Vegas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3/3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Utah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3/9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Calgary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3/14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Boston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3/18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Ottawa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Fri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3/20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New Jersey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3/22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Colorado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12:30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53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3/31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Philadelphia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Sat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4/4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Buffalo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41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4/12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Pittsburgh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3:00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7E51CD9-7BC5-618F-D8DE-12AB8F5F5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908" y="366049"/>
            <a:ext cx="567536" cy="4422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50C28-D2B3-7B36-4458-C40FBDD18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103" y="366049"/>
            <a:ext cx="567536" cy="4422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E4AD60-B8D4-665A-4E01-DAC7FB578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1" y="8027266"/>
            <a:ext cx="4009924" cy="8797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2B4DEC-A413-FC70-5838-BD94011BE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1216" y="7193591"/>
            <a:ext cx="649517" cy="6495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5DB24D-18A4-5FB7-F76B-4072DBC9CF42}"/>
              </a:ext>
            </a:extLst>
          </p:cNvPr>
          <p:cNvSpPr txBox="1"/>
          <p:nvPr/>
        </p:nvSpPr>
        <p:spPr>
          <a:xfrm>
            <a:off x="208675" y="7843108"/>
            <a:ext cx="55767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*Prices for the Silver, Purple, and Green games are subject to change.</a:t>
            </a:r>
          </a:p>
          <a:p>
            <a:endParaRPr lang="en-US" sz="1200" dirty="0"/>
          </a:p>
          <a:p>
            <a:r>
              <a:rPr lang="en-US" sz="1200" dirty="0"/>
              <a:t>NAME: _____________________________________</a:t>
            </a:r>
          </a:p>
          <a:p>
            <a:endParaRPr lang="en-US" sz="1200" dirty="0"/>
          </a:p>
          <a:p>
            <a:r>
              <a:rPr lang="en-US" sz="1200" dirty="0"/>
              <a:t>EMAIL: _____________________________________</a:t>
            </a:r>
          </a:p>
          <a:p>
            <a:endParaRPr lang="en-US" sz="1200" dirty="0"/>
          </a:p>
          <a:p>
            <a:r>
              <a:rPr lang="en-US" sz="1200" dirty="0"/>
              <a:t>PHONE NUMBER: __________________________   Number of tickets: ___________</a:t>
            </a:r>
          </a:p>
          <a:p>
            <a:endParaRPr lang="en-US" sz="1200" dirty="0"/>
          </a:p>
          <a:p>
            <a:endParaRPr lang="en-US" sz="1200" dirty="0"/>
          </a:p>
        </p:txBody>
      </p:sp>
      <p:pic>
        <p:nvPicPr>
          <p:cNvPr id="14" name="Picture 13" descr="Logo&#10;&#10;AI-generated content may be incorrect.">
            <a:extLst>
              <a:ext uri="{FF2B5EF4-FFF2-40B4-BE49-F238E27FC236}">
                <a16:creationId xmlns:a16="http://schemas.microsoft.com/office/drawing/2014/main" id="{D99BBB0B-82E8-A6C6-A61A-0305548C7D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286" y="9423106"/>
            <a:ext cx="772230" cy="4328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4168</TotalTime>
  <Words>521</Words>
  <Application>Microsoft Office PowerPoint</Application>
  <PresentationFormat>Custom</PresentationFormat>
  <Paragraphs>295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Lauren Garcia</dc:creator>
  <cp:lastModifiedBy>Bangura, Kadija A CIV (USA)</cp:lastModifiedBy>
  <cp:revision>248</cp:revision>
  <cp:lastPrinted>2025-09-19T15:18:51Z</cp:lastPrinted>
  <dcterms:created xsi:type="dcterms:W3CDTF">2010-08-27T11:18:24Z</dcterms:created>
  <dcterms:modified xsi:type="dcterms:W3CDTF">2026-01-20T21:08:46Z</dcterms:modified>
</cp:coreProperties>
</file>